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sldIdLst>
    <p:sldId id="298" r:id="rId5"/>
    <p:sldId id="326" r:id="rId6"/>
    <p:sldId id="300" r:id="rId7"/>
    <p:sldId id="301" r:id="rId8"/>
    <p:sldId id="304" r:id="rId9"/>
    <p:sldId id="322" r:id="rId10"/>
    <p:sldId id="305" r:id="rId11"/>
    <p:sldId id="306" r:id="rId12"/>
    <p:sldId id="307" r:id="rId13"/>
    <p:sldId id="302" r:id="rId14"/>
    <p:sldId id="303" r:id="rId15"/>
    <p:sldId id="308" r:id="rId16"/>
    <p:sldId id="309" r:id="rId17"/>
    <p:sldId id="310" r:id="rId18"/>
    <p:sldId id="311" r:id="rId19"/>
    <p:sldId id="313" r:id="rId20"/>
    <p:sldId id="314" r:id="rId21"/>
    <p:sldId id="312" r:id="rId22"/>
    <p:sldId id="320" r:id="rId23"/>
    <p:sldId id="321" r:id="rId24"/>
    <p:sldId id="317" r:id="rId25"/>
    <p:sldId id="318" r:id="rId26"/>
    <p:sldId id="315" r:id="rId27"/>
    <p:sldId id="325" r:id="rId28"/>
    <p:sldId id="316" r:id="rId29"/>
    <p:sldId id="324" r:id="rId30"/>
    <p:sldId id="32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72" autoAdjust="0"/>
    <p:restoredTop sz="94604" autoAdjust="0"/>
  </p:normalViewPr>
  <p:slideViewPr>
    <p:cSldViewPr snapToGrid="0">
      <p:cViewPr varScale="1">
        <p:scale>
          <a:sx n="150" d="100"/>
          <a:sy n="150" d="100"/>
        </p:scale>
        <p:origin x="1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67E96-D2D5-4278-9D49-BED2EB19607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17C7F-9C03-4C09-AB62-0DDA95CC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2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17C7F-9C03-4C09-AB62-0DDA95CCC3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3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17C7F-9C03-4C09-AB62-0DDA95CCC3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time function in time library to get the time when the program starts and ends</a:t>
            </a:r>
          </a:p>
          <a:p>
            <a:r>
              <a:rPr lang="en-US" dirty="0"/>
              <a:t>n is upper bound number</a:t>
            </a:r>
          </a:p>
          <a:p>
            <a:r>
              <a:rPr lang="en-US" dirty="0"/>
              <a:t>Assign initial true value for all number from 0 to n</a:t>
            </a:r>
          </a:p>
          <a:p>
            <a:r>
              <a:rPr lang="en-US" dirty="0"/>
              <a:t>0 and 1 are not prime then assign False value</a:t>
            </a:r>
          </a:p>
          <a:p>
            <a:r>
              <a:rPr lang="en-US" dirty="0"/>
              <a:t>Find estimated sqrt of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17C7F-9C03-4C09-AB62-0DDA95CCC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0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280 years no answer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17C7F-9C03-4C09-AB62-0DDA95CCC3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5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ldbach%27s_weak_conjecture" TargetMode="External"/><Relationship Id="rId2" Type="http://schemas.openxmlformats.org/officeDocument/2006/relationships/hyperlink" Target="https://en.wikipedia.org/wiki/Goldbach%27s_conjec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rime_number" TargetMode="External"/><Relationship Id="rId5" Type="http://schemas.openxmlformats.org/officeDocument/2006/relationships/hyperlink" Target="https://www.cogsci.ed.ac.uk/~richard/goldbach.html" TargetMode="External"/><Relationship Id="rId4" Type="http://schemas.openxmlformats.org/officeDocument/2006/relationships/hyperlink" Target="https://en.wikipedia.org/wiki/Sieve_of_Eratosthen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Goldbach’s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Conjecture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2607" y="4595032"/>
            <a:ext cx="3639198" cy="919732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Author: Tuan Bui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Stony brook university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AMS 325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0" name="Rectangle 3099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0239E-189C-27F0-4238-6AA0B21C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Goldbach’s Strong Conjecture</a:t>
            </a:r>
          </a:p>
        </p:txBody>
      </p:sp>
      <p:cxnSp>
        <p:nvCxnSpPr>
          <p:cNvPr id="3104" name="Straight Connector 3103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8757D-7F62-B40D-4FE1-571A441F1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0109" y="2700171"/>
                <a:ext cx="6195108" cy="3383902"/>
              </a:xfrm>
            </p:spPr>
            <p:txBody>
              <a:bodyPr>
                <a:no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“E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very natural even number greater than two is the sum of two prime numbers.”</a:t>
                </a:r>
              </a:p>
              <a:p>
                <a:r>
                  <a:rPr lang="en-US" sz="25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T. Oliveira e Silva ran a distributed computer search that has verified the conjecture up to </a:t>
                </a:r>
                <a14:m>
                  <m:oMath xmlns:m="http://schemas.openxmlformats.org/officeDocument/2006/math">
                    <m:r>
                      <a:rPr lang="en-US" sz="25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double-checked up to</a:t>
                </a:r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4×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25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2013.</a:t>
                </a:r>
                <a:endParaRPr lang="en-US" sz="25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5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18757D-7F62-B40D-4FE1-571A441F1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0109" y="2700171"/>
                <a:ext cx="6195108" cy="3383902"/>
              </a:xfrm>
              <a:blipFill>
                <a:blip r:embed="rId3"/>
                <a:stretch>
                  <a:fillRect l="-1573" t="-1261" r="-2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6116B9-C45C-7A49-30D5-DA8BBE58AED5}"/>
              </a:ext>
            </a:extLst>
          </p:cNvPr>
          <p:cNvSpPr txBox="1"/>
          <p:nvPr/>
        </p:nvSpPr>
        <p:spPr>
          <a:xfrm>
            <a:off x="7547894" y="5735124"/>
            <a:ext cx="4649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Letter from Goldbach to Euler </a:t>
            </a:r>
          </a:p>
          <a:p>
            <a:pPr algn="ctr"/>
            <a:r>
              <a:rPr lang="en-US" sz="15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dated on 7 June 1742 (Latin-German)</a:t>
            </a:r>
            <a:endParaRPr lang="en-US" sz="1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77709E2-0A33-6A16-6A80-E1ADB7721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053"/>
          <a:stretch/>
        </p:blipFill>
        <p:spPr bwMode="auto">
          <a:xfrm>
            <a:off x="7547894" y="1122875"/>
            <a:ext cx="4638421" cy="461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34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Rectangle 410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783B5-7929-8D60-C5CF-B9389C90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Goldbach’s Weak Conjecture</a:t>
            </a:r>
          </a:p>
        </p:txBody>
      </p:sp>
      <p:cxnSp>
        <p:nvCxnSpPr>
          <p:cNvPr id="4115" name="Straight Connector 41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A957B-A68F-8DBE-5BBD-861798538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71" y="2626118"/>
            <a:ext cx="6617369" cy="3342747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“Every odd number greater than 5 can be expressed as the sum of three primes.”</a:t>
            </a:r>
            <a:endParaRPr lang="en-US" sz="25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“Every odd number greater than 7 can be expressed as the sum of three odd primes.”</a:t>
            </a:r>
          </a:p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roven in 2013 by Harald </a:t>
            </a:r>
            <a:r>
              <a:rPr lang="en-US" sz="2500" dirty="0" err="1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Helfgott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 Peruvian mathematician.</a:t>
            </a:r>
            <a:endParaRPr lang="en-US" sz="2500" dirty="0">
              <a:solidFill>
                <a:srgbClr val="FFFFF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5862A8-5DA3-4E7E-AC38-8388A6730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43"/>
          <a:stretch/>
        </p:blipFill>
        <p:spPr bwMode="auto">
          <a:xfrm>
            <a:off x="7609218" y="1"/>
            <a:ext cx="4582781" cy="61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5035D-6ACC-AB04-170D-97471CC7B7A2}"/>
              </a:ext>
            </a:extLst>
          </p:cNvPr>
          <p:cNvSpPr txBox="1"/>
          <p:nvPr/>
        </p:nvSpPr>
        <p:spPr>
          <a:xfrm>
            <a:off x="7609204" y="6186968"/>
            <a:ext cx="4582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Christian Goldbach </a:t>
            </a:r>
          </a:p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b="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18 March 1690 – 20 November 1764)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63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B6BD3-0233-BD6B-46C3-ACF32614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Goldbach’s Weak Conjecture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9F949-4166-395F-572B-16C580EFE3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2831" y="2531411"/>
                <a:ext cx="6166833" cy="3342747"/>
              </a:xfrm>
            </p:spPr>
            <p:txBody>
              <a:bodyPr>
                <a:noAutofit/>
              </a:bodyPr>
              <a:lstStyle/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500" dirty="0">
                    <a:solidFill>
                      <a:srgbClr val="FFFFFF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alled "weak" because if the strong conjecture is proven, then it would be also true.</a:t>
                </a:r>
              </a:p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 consequence of the strong one because …</a:t>
                </a:r>
              </a:p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number greater than 5, then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−3</m:t>
                    </m:r>
                  </m:oMath>
                </a14:m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greater than 2. </a:t>
                </a:r>
              </a:p>
              <a:p>
                <a:r>
                  <a:rPr lang="en-US" sz="25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Thus, if the strong conjecture is true, then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−3=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some</m:t>
                    </m:r>
                    <m: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prime</m:t>
                    </m:r>
                    <m: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numbers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5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5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9F949-4166-395F-572B-16C580EFE3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2831" y="2531411"/>
                <a:ext cx="6166833" cy="3342747"/>
              </a:xfrm>
              <a:blipFill>
                <a:blip r:embed="rId2"/>
                <a:stretch>
                  <a:fillRect l="-1682" t="-1093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28CD678-36D9-F57E-FEF0-AAC7756BA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1" r="19459" b="-1"/>
          <a:stretch/>
        </p:blipFill>
        <p:spPr bwMode="auto">
          <a:xfrm>
            <a:off x="7921605" y="10"/>
            <a:ext cx="4270394" cy="639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40782-6049-B22A-294F-A6B6DC42B5B2}"/>
              </a:ext>
            </a:extLst>
          </p:cNvPr>
          <p:cNvSpPr txBox="1"/>
          <p:nvPr/>
        </p:nvSpPr>
        <p:spPr>
          <a:xfrm>
            <a:off x="7921604" y="6394268"/>
            <a:ext cx="427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Harald </a:t>
            </a:r>
            <a:r>
              <a:rPr lang="en-US" b="0" i="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Helfgott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09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4723F-A71B-26A5-4955-E5D1A428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Goldbach’s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Weak Conjecture Partitions Distribution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C76B1E4-3918-F668-C0B2-D7B45C54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" y="2799653"/>
            <a:ext cx="3699711" cy="39440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9 [(3, 3, 3)]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11 [(3, 3, 5)]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13 [(3, 3, 7), (3, 5, 5)]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15 [(3, 5, 7), (5, 5, 5)]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999 [(3, 5, 991), …, (71, 359, 569),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(71, 419, 509), …, (139, 229, 631),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(139, 241, 619), …, (157, 409, 433),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(157, 421, 421), …, (313, 313, 373),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(313, 337, 349), (331, 331, 337)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CADBBA4-667D-F32A-4285-0018C514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194130"/>
            <a:ext cx="6798082" cy="44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63FC29B-2334-4EDE-CBC4-7D1547A569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20321" y="905933"/>
            <a:ext cx="7783362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9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43206A6-28F7-5D9F-5DDE-EC0C0A072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011" y="905933"/>
            <a:ext cx="7521981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F7C2-3FA2-CC88-693F-46B25D44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Suppose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Goldbac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weak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conjecture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pairs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2, 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implies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list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was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computed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by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Sieve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method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check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also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54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66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itle 5">
            <a:extLst>
              <a:ext uri="{FF2B5EF4-FFF2-40B4-BE49-F238E27FC236}">
                <a16:creationId xmlns:a16="http://schemas.microsoft.com/office/drawing/2014/main" id="{47E9D5F6-AD83-B9BA-3A7C-DAB578DB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Code scripts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Placeholder 38" descr="Text&#10;&#10;Description automatically generated">
            <a:extLst>
              <a:ext uri="{FF2B5EF4-FFF2-40B4-BE49-F238E27FC236}">
                <a16:creationId xmlns:a16="http://schemas.microsoft.com/office/drawing/2014/main" id="{8FE95AB4-F1DC-886A-2F16-2176B8F570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647" b="19647"/>
          <a:stretch>
            <a:fillRect/>
          </a:stretch>
        </p:blipFill>
        <p:spPr>
          <a:xfrm>
            <a:off x="4742017" y="2154837"/>
            <a:ext cx="6798082" cy="2548325"/>
          </a:xfrm>
          <a:prstGeom prst="rect">
            <a:avLst/>
          </a:prstGeom>
        </p:spPr>
      </p:pic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C8D4A733-7801-B1E4-5246-1DEC18E22C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511686"/>
              </p:ext>
            </p:extLst>
          </p:nvPr>
        </p:nvGraphicFramePr>
        <p:xfrm>
          <a:off x="4171252" y="705869"/>
          <a:ext cx="8015063" cy="544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667640" imgH="5210280" progId="PBrush">
                  <p:embed/>
                </p:oleObj>
              </mc:Choice>
              <mc:Fallback>
                <p:oleObj name="Bitmap Image" r:id="rId3" imgW="7667640" imgH="52102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360F5CB-2244-3CFC-9126-38FC168444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1252" y="705869"/>
                        <a:ext cx="8015063" cy="5446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050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B3862-BC15-6734-519E-6FD3778E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Goldbach’s </a:t>
            </a:r>
            <a:br>
              <a:rPr lang="en-US" sz="2500" dirty="0">
                <a:solidFill>
                  <a:srgbClr val="FFFFFF"/>
                </a:solidFill>
              </a:rPr>
            </a:br>
            <a:r>
              <a:rPr lang="en-US" sz="2500" dirty="0">
                <a:solidFill>
                  <a:srgbClr val="FFFFFF"/>
                </a:solidFill>
              </a:rPr>
              <a:t>Strong Conjecture Partitions Distribution</a:t>
            </a:r>
          </a:p>
        </p:txBody>
      </p: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F1658-79F3-BBBC-F23A-1AF93B05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2652184"/>
            <a:ext cx="3471109" cy="3189665"/>
          </a:xfrm>
        </p:spPr>
        <p:txBody>
          <a:bodyPr>
            <a:noAutofit/>
          </a:bodyPr>
          <a:lstStyle/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4 [(2, 2)]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6 [(3, 3)]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128 [(19, 109), (31, 97), (61, 67)]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152 [(3, 149), (13, 139), (43, 109), (73, 79)]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1000 [(3, 997), (17, 983), …,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(137, 863), (173, 827), …, </a:t>
            </a:r>
          </a:p>
          <a:p>
            <a:r>
              <a:rPr lang="en-US" sz="1300" dirty="0">
                <a:solidFill>
                  <a:srgbClr val="FFFFFF"/>
                </a:solidFill>
                <a:latin typeface="Consolas" panose="020B0609020204030204" pitchFamily="49" charset="0"/>
              </a:rPr>
              <a:t>(479, 521), (491, 509)]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D1DE02D-8B9F-2716-88D0-E0B2AB34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789" y="1087981"/>
            <a:ext cx="8107425" cy="468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62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F7C2-3FA2-CC88-693F-46B25D44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Suppose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Goldbac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strong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conjecture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pairs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𝑛𝑢𝑚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implies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list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was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computed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by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Sieve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method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check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also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prime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5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B58CF1-5BBC-74AA-09DE-5B047651F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41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B29F-BB20-34EF-7B23-8ECF145F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69F6A-9E1D-830A-ED19-360748AF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y presentation indicates the application of using the sieve of Eratosthenes method to find Goldbach pairs.</a:t>
            </a:r>
          </a:p>
          <a:p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 also present my view of Goldbach’s comet in different classes.</a:t>
            </a:r>
          </a:p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 main analysis project is built using Python.</a:t>
            </a:r>
          </a:p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 also use the Regression model in R.</a:t>
            </a:r>
            <a:endParaRPr lang="en-US" sz="2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1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66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itle 5">
            <a:extLst>
              <a:ext uri="{FF2B5EF4-FFF2-40B4-BE49-F238E27FC236}">
                <a16:creationId xmlns:a16="http://schemas.microsoft.com/office/drawing/2014/main" id="{47E9D5F6-AD83-B9BA-3A7C-DAB578DB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Code scripts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Placeholder 38" descr="Text&#10;&#10;Description automatically generated">
            <a:extLst>
              <a:ext uri="{FF2B5EF4-FFF2-40B4-BE49-F238E27FC236}">
                <a16:creationId xmlns:a16="http://schemas.microsoft.com/office/drawing/2014/main" id="{8FE95AB4-F1DC-886A-2F16-2176B8F570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647" b="19647"/>
          <a:stretch>
            <a:fillRect/>
          </a:stretch>
        </p:blipFill>
        <p:spPr>
          <a:xfrm>
            <a:off x="4742017" y="2154837"/>
            <a:ext cx="6798082" cy="2548325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568CB82-01C3-BD14-352D-7951E1EB20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234150"/>
              </p:ext>
            </p:extLst>
          </p:nvPr>
        </p:nvGraphicFramePr>
        <p:xfrm>
          <a:off x="4742017" y="969203"/>
          <a:ext cx="6893412" cy="4919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390920" imgH="3133800" progId="PBrush">
                  <p:embed/>
                </p:oleObj>
              </mc:Choice>
              <mc:Fallback>
                <p:oleObj name="Bitmap Image" r:id="rId3" imgW="4390920" imgH="3133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2017" y="969203"/>
                        <a:ext cx="6893412" cy="4919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833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FD3D-B6AF-B415-4F6E-C3B40061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module 3?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BA16E-75F1-BEB5-FA92-15E2F7210B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6999" y="1862415"/>
                <a:ext cx="9798002" cy="3760891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According to the Prime number theory, every prime number greater than 3 can be written </a:t>
                </a:r>
              </a:p>
              <a:p>
                <a:pPr marL="0" marR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 the form of 6m 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±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1.</a:t>
                </a:r>
              </a:p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Assume that the conjecture holds from the first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natural even numbers: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+0≡0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+0≡0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+2≡2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+3=6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+2≡2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=6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−2≡4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2+2≡4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+3=6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+4≡4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6≡1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BA16E-75F1-BEB5-FA92-15E2F7210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6999" y="1862415"/>
                <a:ext cx="9798002" cy="3760891"/>
              </a:xfrm>
              <a:blipFill>
                <a:blip r:embed="rId2"/>
                <a:stretch>
                  <a:fillRect l="-1493" t="-974" r="-1555" b="-20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92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D3F9434A-8056-AD78-B0DD-611702ABF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029" y="905933"/>
            <a:ext cx="8095946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23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B0EDD6B-76B9-DD9D-EF59-68BD7F6F1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3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C5FE-4879-CBED-81D4-89F6E8D8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812FD-3E4C-1D85-07C2-A0E675E5C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 graphs can probably be explained as a consequence of how the number of partitions varies between different congruence classes. </a:t>
            </a:r>
          </a:p>
          <a:p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It just expresses the number of partitions up to 10</a:t>
            </a:r>
            <a:r>
              <a:rPr lang="en-US" sz="250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but it is clear that the number of partitions is steadily rising. </a:t>
            </a:r>
          </a:p>
          <a:p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That would be assumed that the probability of finding a Goldbach pair for large numbers is more than the smaller ones’, which means the conjecture holds. </a:t>
            </a:r>
          </a:p>
        </p:txBody>
      </p:sp>
    </p:spTree>
    <p:extLst>
      <p:ext uri="{BB962C8B-B14F-4D97-AF65-F5344CB8AC3E}">
        <p14:creationId xmlns:p14="http://schemas.microsoft.com/office/powerpoint/2010/main" val="2375760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A4776-817B-F3AE-18ED-52706D12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Regression Line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6" descr="A graph with red lines&#10;&#10;Description automatically generated with low confidence">
            <a:extLst>
              <a:ext uri="{FF2B5EF4-FFF2-40B4-BE49-F238E27FC236}">
                <a16:creationId xmlns:a16="http://schemas.microsoft.com/office/drawing/2014/main" id="{663AA4A6-48A1-31C4-26E6-D7BC9B0A7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1188" y="-1"/>
            <a:ext cx="6660797" cy="437744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564867-ACE4-0B1B-B0BA-135AA737AAB7}"/>
              </a:ext>
            </a:extLst>
          </p:cNvPr>
          <p:cNvSpPr txBox="1"/>
          <p:nvPr/>
        </p:nvSpPr>
        <p:spPr>
          <a:xfrm>
            <a:off x="5236" y="2497122"/>
            <a:ext cx="6660798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Call: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</a:rPr>
              <a:t>(formula = y ~ ., data = data)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Residuals: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Min      1Q  Median      3Q     Max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-327.66  -81.93    4.36   66.49 1027.92 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Estimate Std. Error t value </a:t>
            </a:r>
            <a:r>
              <a:rPr lang="en-US" sz="1400" dirty="0" err="1">
                <a:latin typeface="Consolas" panose="020B0609020204030204" pitchFamily="49" charset="0"/>
              </a:rPr>
              <a:t>Pr</a:t>
            </a:r>
            <a:r>
              <a:rPr lang="en-US" sz="1400" dirty="0">
                <a:latin typeface="Consolas" panose="020B0609020204030204" pitchFamily="49" charset="0"/>
              </a:rPr>
              <a:t>(&gt;|t|)   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(Intercept)  3.286e+02  1.399e+00   234.9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x            8.642e-03  1.978e-05   436.8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r2          -3.834e+02  1.399e+00  -274.1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r1          -3.765e+02  1.399e+00  -269.1   &lt;2e-16 ***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Signif</a:t>
            </a:r>
            <a:r>
              <a:rPr lang="en-US" sz="1400" dirty="0">
                <a:latin typeface="Consolas" panose="020B06090202040302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Residual standard error: 127.7 on 49995 degrees of freedom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Multiple R-squared:  0.8526,	Adjusted R-squared:  0.8526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F-statistic: 9.638e+04 on 3 and 49995 DF,  p-value: &lt; 2.2e-16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B4FF09-8A48-A625-4553-7AC411869158}"/>
                  </a:ext>
                </a:extLst>
              </p:cNvPr>
              <p:cNvSpPr txBox="1"/>
              <p:nvPr/>
            </p:nvSpPr>
            <p:spPr>
              <a:xfrm>
                <a:off x="6442510" y="4373858"/>
                <a:ext cx="6103620" cy="242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500" dirty="0">
                  <a:latin typeface="Consolas" panose="020B0609020204030204" pitchFamily="49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200" dirty="0">
                    <a:latin typeface="Consolas" panose="020B0609020204030204" pitchFamily="49" charset="0"/>
                  </a:rPr>
                  <a:t>Regression functions: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1200" dirty="0">
                    <a:latin typeface="Consolas" panose="020B0609020204030204" pitchFamily="49" charset="0"/>
                  </a:rPr>
                  <a:t>For 0 mod 3: y = 3.286e+02 + 8.642e-03*x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1200" dirty="0">
                    <a:latin typeface="Consolas" panose="020B0609020204030204" pitchFamily="49" charset="0"/>
                  </a:rPr>
                  <a:t>For 1 mod 3: y = 3.286e+02 + 8.642e-03*x - -3.765e+02*1 </a:t>
                </a:r>
                <a:endParaRPr lang="en-US" sz="1200" dirty="0"/>
              </a:p>
              <a:p>
                <a:pPr>
                  <a:lnSpc>
                    <a:spcPct val="200000"/>
                  </a:lnSpc>
                </a:pPr>
                <a:r>
                  <a:rPr lang="en-US" sz="1200" dirty="0">
                    <a:latin typeface="Consolas" panose="020B0609020204030204" pitchFamily="49" charset="0"/>
                  </a:rPr>
                  <a:t>For 2 mod 3: y = 3.286e+02 + 8.642e-03*x - 3.834e+02*2 </a:t>
                </a:r>
                <a:endParaRPr lang="en-US" sz="1200" dirty="0"/>
              </a:p>
              <a:p>
                <a:pPr>
                  <a:lnSpc>
                    <a:spcPct val="200000"/>
                  </a:lnSpc>
                </a:pPr>
                <a:endParaRPr lang="en-US" sz="15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B4FF09-8A48-A625-4553-7AC411869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510" y="4373858"/>
                <a:ext cx="6103620" cy="2421817"/>
              </a:xfrm>
              <a:prstGeom prst="rect">
                <a:avLst/>
              </a:prstGeom>
              <a:blipFill>
                <a:blip r:embed="rId3"/>
                <a:stretch>
                  <a:fillRect l="-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61ABF4-07EF-0577-6D34-D6F597A7ED51}"/>
              </a:ext>
            </a:extLst>
          </p:cNvPr>
          <p:cNvCxnSpPr>
            <a:cxnSpLocks/>
          </p:cNvCxnSpPr>
          <p:nvPr/>
        </p:nvCxnSpPr>
        <p:spPr>
          <a:xfrm>
            <a:off x="6442510" y="4373858"/>
            <a:ext cx="0" cy="2452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787A3B-E581-6F9C-D1E3-00D727107B33}"/>
              </a:ext>
            </a:extLst>
          </p:cNvPr>
          <p:cNvSpPr txBox="1"/>
          <p:nvPr/>
        </p:nvSpPr>
        <p:spPr>
          <a:xfrm>
            <a:off x="11786085" y="1813791"/>
            <a:ext cx="461986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Mod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18C3B-9F38-1873-3480-03692418E3B1}"/>
              </a:ext>
            </a:extLst>
          </p:cNvPr>
          <p:cNvSpPr txBox="1"/>
          <p:nvPr/>
        </p:nvSpPr>
        <p:spPr>
          <a:xfrm>
            <a:off x="12010547" y="2044344"/>
            <a:ext cx="22955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0</a:t>
            </a:r>
          </a:p>
          <a:p>
            <a:r>
              <a:rPr lang="en-US" sz="600" dirty="0">
                <a:solidFill>
                  <a:schemeClr val="bg1"/>
                </a:solidFill>
              </a:rPr>
              <a:t>2</a:t>
            </a:r>
          </a:p>
          <a:p>
            <a:r>
              <a:rPr lang="en-US" sz="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0879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593A-239A-B924-0382-49ED08FC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C5FA-6CB4-806E-5DEF-7610F958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</a:t>
            </a:r>
            <a:r>
              <a:rPr lang="en-US" sz="25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ased on the regression analysis to see the relations between the number of partitions and the natural even number, as expected, the even numbers in group 0 mod 3 have more Goldbach pairs than the ones in groups 1 and 2 mod 3. I also see that the slope of the 0 mod 3 group fit line is over twice the slope of the others. The slope of group 1 and 2 mod 3 fit lines are likely close.</a:t>
            </a:r>
            <a:endParaRPr lang="en-US" sz="2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1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5C90D-4DA2-7499-4D59-47387B6D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C0412-C99B-0A4E-6458-2D6419B7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sz="180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Helvetica" panose="020B0604020202020204" pitchFamily="34" charset="0"/>
              </a:rPr>
              <a:t>“Goldbach’s conjecture” Wikipedia, Wikimedia Foundation, </a:t>
            </a:r>
            <a:r>
              <a:rPr lang="en-US" sz="180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Helvetica" panose="020B0604020202020204" pitchFamily="34" charset="0"/>
                <a:hlinkClick r:id="rId2"/>
              </a:rPr>
              <a:t>https://en.wikipedia.org/wiki/Goldbach%27s_conjecture</a:t>
            </a:r>
            <a:r>
              <a:rPr lang="en-US" sz="180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Helvetica" panose="020B060402020202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“Goldbach’s weak conjecture” Wikipedia, Wikimedia Foundation, 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  <a:hlinkClick r:id="rId3"/>
              </a:rPr>
              <a:t>https://en.wikipedia.org/wiki/Goldbach%27s_weak_conjecture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“Sieve of Eratosthenes” Wikipedia, Wikimedia Foundation, 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  <a:hlinkClick r:id="rId4"/>
              </a:rPr>
              <a:t>https://en.wikipedia.org/wiki/Sieve_of_Eratosthenes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“Goldbach’s comet” Tobin, Richard, 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  <a:hlinkClick r:id="rId5"/>
              </a:rPr>
              <a:t>https://www.cogsci.ed.ac.uk/~richard/goldbach.html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5"/>
            </a:pP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“Prime number”, Wikipedia, Wikimedia Foundation, 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  <a:hlinkClick r:id="rId6"/>
              </a:rPr>
              <a:t>https://en.wikipedia.org/wiki/Prime_number</a:t>
            </a:r>
            <a:r>
              <a:rPr lang="en-US" sz="1800" dirty="0">
                <a:solidFill>
                  <a:srgbClr val="212121"/>
                </a:solidFill>
                <a:latin typeface="Cambria Math" panose="02040503050406030204" pitchFamily="18" charset="0"/>
                <a:cs typeface="Helvetica" panose="020B0604020202020204" pitchFamily="34" charset="0"/>
              </a:rPr>
              <a:t>.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1800" dirty="0">
              <a:solidFill>
                <a:srgbClr val="212121"/>
              </a:solidFill>
              <a:latin typeface="Cambria Math" panose="02040503050406030204" pitchFamily="18" charset="0"/>
              <a:cs typeface="Helvetica" panose="020B0604020202020204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1800" dirty="0">
              <a:solidFill>
                <a:srgbClr val="212121"/>
              </a:solidFill>
              <a:latin typeface="Cambria Math" panose="02040503050406030204" pitchFamily="18" charset="0"/>
              <a:cs typeface="Helvetica" panose="020B0604020202020204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1800" dirty="0">
              <a:solidFill>
                <a:srgbClr val="212121"/>
              </a:solidFill>
              <a:latin typeface="Cambria Math" panose="02040503050406030204" pitchFamily="18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sz="1800" dirty="0">
              <a:solidFill>
                <a:srgbClr val="212121"/>
              </a:solidFill>
              <a:latin typeface="Cambria Math" panose="02040503050406030204" pitchFamily="18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6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500" dirty="0">
                <a:solidFill>
                  <a:srgbClr val="FFFFFF"/>
                </a:solidFill>
              </a:rPr>
              <a:t>Prime Numbers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10DD44-F4AC-A2E6-4C8C-D20848CD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3000" b="0" i="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whole number greater than 1 whose only factors are 1 and itself.</a:t>
            </a:r>
          </a:p>
          <a:p>
            <a:endParaRPr lang="en-US" sz="30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Prime Numbers (1 to 100)- Definition, Examples | Turito">
            <a:extLst>
              <a:ext uri="{FF2B5EF4-FFF2-40B4-BE49-F238E27FC236}">
                <a16:creationId xmlns:a16="http://schemas.microsoft.com/office/drawing/2014/main" id="{761E21DC-31DA-CA70-6E9C-EAF8FCB24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r="792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60984-3ECB-8B34-D481-16E7100D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Sieve of Eratosthenes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1176-5272-569C-4C4C-13D12CAC8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ancient algorithm for finding all prime numbers up to any given limit.</a:t>
            </a:r>
          </a:p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teratively mark all multiples of each prime number, starting with the first prime number, 2.</a:t>
            </a:r>
          </a:p>
          <a:p>
            <a:r>
              <a:rPr lang="en-US" sz="2500" dirty="0">
                <a:solidFill>
                  <a:srgbClr val="FFFFFF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US" sz="2500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remaining unmarked numbers are primes.</a:t>
            </a:r>
            <a:endParaRPr lang="en-US" sz="2500" dirty="0">
              <a:solidFill>
                <a:srgbClr val="FFFFFF"/>
              </a:solidFill>
            </a:endParaRPr>
          </a:p>
        </p:txBody>
      </p:sp>
      <p:pic>
        <p:nvPicPr>
          <p:cNvPr id="23" name="Picture 6" descr="undefined">
            <a:extLst>
              <a:ext uri="{FF2B5EF4-FFF2-40B4-BE49-F238E27FC236}">
                <a16:creationId xmlns:a16="http://schemas.microsoft.com/office/drawing/2014/main" id="{12F3DDA9-85ED-04D1-ED33-C2DA22E5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7251" y="1768561"/>
            <a:ext cx="4004853" cy="332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C7966A-3504-69DB-6617-D2B7B7C928B0}"/>
              </a:ext>
            </a:extLst>
          </p:cNvPr>
          <p:cNvSpPr txBox="1"/>
          <p:nvPr/>
        </p:nvSpPr>
        <p:spPr>
          <a:xfrm>
            <a:off x="7877251" y="5089439"/>
            <a:ext cx="4004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Sieve of Eratosthenes animation</a:t>
            </a:r>
          </a:p>
        </p:txBody>
      </p:sp>
    </p:spTree>
    <p:extLst>
      <p:ext uri="{BB962C8B-B14F-4D97-AF65-F5344CB8AC3E}">
        <p14:creationId xmlns:p14="http://schemas.microsoft.com/office/powerpoint/2010/main" val="249633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2F8CC-78CC-D938-FDB2-9761DF65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Sieve of Eratosthenes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B978E3-A0D8-9548-BA37-64FD9D0A1878}"/>
              </a:ext>
            </a:extLst>
          </p:cNvPr>
          <p:cNvSpPr/>
          <p:nvPr/>
        </p:nvSpPr>
        <p:spPr>
          <a:xfrm>
            <a:off x="4635095" y="0"/>
            <a:ext cx="7556905" cy="64007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F6ED68-B3B4-8927-E97A-F74F57E61A5A}"/>
                  </a:ext>
                </a:extLst>
              </p:cNvPr>
              <p:cNvSpPr txBox="1"/>
              <p:nvPr/>
            </p:nvSpPr>
            <p:spPr>
              <a:xfrm>
                <a:off x="484814" y="3911961"/>
                <a:ext cx="3659246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nly need to check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F6ED68-B3B4-8927-E97A-F74F57E61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14" y="3911961"/>
                <a:ext cx="3659246" cy="481286"/>
              </a:xfrm>
              <a:prstGeom prst="rect">
                <a:avLst/>
              </a:prstGeom>
              <a:blipFill>
                <a:blip r:embed="rId2"/>
                <a:stretch>
                  <a:fillRect l="-2833" t="-10127" r="-1333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CA8C6-BDEC-4391-0D5A-10E5080892BD}"/>
                  </a:ext>
                </a:extLst>
              </p:cNvPr>
              <p:cNvSpPr txBox="1"/>
              <p:nvPr/>
            </p:nvSpPr>
            <p:spPr>
              <a:xfrm>
                <a:off x="5477670" y="834365"/>
                <a:ext cx="5871753" cy="509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u="sng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Proof:</a:t>
                </a:r>
              </a:p>
              <a:p>
                <a:endParaRPr lang="en-US" sz="25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Suppose a positive integer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is not prime, then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is composite.</a:t>
                </a:r>
              </a:p>
              <a:p>
                <a:endParaRPr lang="en-US" sz="2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Call: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for some integers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1&lt;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sSup>
                      <m:sSupPr>
                        <m:ctrlPr>
                          <a:rPr lang="en-US" sz="25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5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5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a contradiction.</a:t>
                </a:r>
              </a:p>
              <a:p>
                <a:endParaRPr lang="en-US" sz="2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5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Hence</a:t>
                </a:r>
                <a:r>
                  <a:rPr lang="en-US" sz="25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the statement holds by contradiction. ∎</a:t>
                </a:r>
                <a:endParaRPr lang="en-US" sz="25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CA8C6-BDEC-4391-0D5A-10E508089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670" y="834365"/>
                <a:ext cx="5871753" cy="5097934"/>
              </a:xfrm>
              <a:prstGeom prst="rect">
                <a:avLst/>
              </a:prstGeom>
              <a:blipFill>
                <a:blip r:embed="rId3"/>
                <a:stretch>
                  <a:fillRect l="-1765" t="-957" r="-1038" b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339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F7C2-3FA2-CC88-693F-46B25D44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58CF1-5BBC-74AA-09DE-5B047651F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Create a boolean list for all numbers from 0 to n based on indices.</a:t>
            </a:r>
          </a:p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True will be assigned as the initial values.</a:t>
            </a:r>
          </a:p>
          <a:p>
            <a:r>
              <a:rPr lang="en-US" sz="25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Assign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False for 0, 1, and all multiple of primes.</a:t>
            </a:r>
          </a:p>
          <a:p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Convert the indices to a prime number list. </a:t>
            </a:r>
          </a:p>
          <a:p>
            <a:endParaRPr lang="en-US" sz="25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70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2639D-A699-9BC6-B765-C977AC6545AE}"/>
              </a:ext>
            </a:extLst>
          </p:cNvPr>
          <p:cNvSpPr txBox="1"/>
          <p:nvPr/>
        </p:nvSpPr>
        <p:spPr>
          <a:xfrm>
            <a:off x="-1" y="0"/>
            <a:ext cx="6095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sz="1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sieve method function</a:t>
            </a:r>
            <a:endParaRPr lang="en-US" sz="1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sieve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 when the program start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(n+1)-element True array (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tempurary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prime list)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empty prime list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0 and 1 are not prime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an estimate square root of n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Assign False for composites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est_sq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Assign False (not prime) for multiple of prime number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True index in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prime_list_temp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prime_list_temp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#time when the prime end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"Elapsed time for sieve method: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time that the program take to run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CF162-333A-BE21-5E6A-1383B1CD6485}"/>
              </a:ext>
            </a:extLst>
          </p:cNvPr>
          <p:cNvSpPr txBox="1"/>
          <p:nvPr/>
        </p:nvSpPr>
        <p:spPr>
          <a:xfrm>
            <a:off x="6096000" y="0"/>
            <a:ext cx="6096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sympy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a prime list using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sympy.isprime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function</a:t>
            </a:r>
            <a:endParaRPr lang="en-US" sz="1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sympy_isprime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 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Empty list to save output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every number from 2 to n is prime 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prime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prime_list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 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"Elapsed time for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sympy.isprime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 function: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return elapsed time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E148FE-DC6A-7B67-6B91-538DA4C01E8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3942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18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32FCA2E-8E2C-64C2-87F5-6FC5FFFEC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" r="525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07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E4B4A73-ADF8-1E80-9A49-8881D904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233" y="1406571"/>
            <a:ext cx="6798082" cy="4044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93DD4-BE9C-7FD9-C8B5-7A7905CFA64A}"/>
              </a:ext>
            </a:extLst>
          </p:cNvPr>
          <p:cNvSpPr/>
          <p:nvPr/>
        </p:nvSpPr>
        <p:spPr>
          <a:xfrm>
            <a:off x="84909" y="0"/>
            <a:ext cx="5525588" cy="685799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5548E-F588-78A8-A1B2-98E1061BA744}"/>
              </a:ext>
            </a:extLst>
          </p:cNvPr>
          <p:cNvSpPr txBox="1"/>
          <p:nvPr/>
        </p:nvSpPr>
        <p:spPr>
          <a:xfrm>
            <a:off x="309489" y="147894"/>
            <a:ext cx="4948311" cy="318966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10000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0.0009772777557373047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0.003908634185791016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20000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0.000978231430053711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0.0068399906158447266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30000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0.002931356430053711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0.017588376998901367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40000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0.002931356430053711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0.022474050521850586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50000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0.0039081573486328125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0.030291318893432617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60000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0.004885673522949219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0.040062665939331055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70000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0.004885435104370117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0.046460866928100586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80000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0.005862712860107422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0.05471968650817871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90000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0.00781702995300293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0.06742286682128906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Number: 100000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sieve method: 0.009771585464477539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Elapsed time for </a:t>
            </a:r>
            <a:r>
              <a:rPr 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sympy.isprime</a:t>
            </a: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() function: 0.07523965835571289</a:t>
            </a:r>
          </a:p>
        </p:txBody>
      </p:sp>
    </p:spTree>
    <p:extLst>
      <p:ext uri="{BB962C8B-B14F-4D97-AF65-F5344CB8AC3E}">
        <p14:creationId xmlns:p14="http://schemas.microsoft.com/office/powerpoint/2010/main" val="343912538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</TotalTime>
  <Words>2140</Words>
  <Application>Microsoft Office PowerPoint</Application>
  <PresentationFormat>Widescreen</PresentationFormat>
  <Paragraphs>242</Paragraphs>
  <Slides>27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Bookman Old Style</vt:lpstr>
      <vt:lpstr>Calibri</vt:lpstr>
      <vt:lpstr>Cambria Math</vt:lpstr>
      <vt:lpstr>Consolas</vt:lpstr>
      <vt:lpstr>Franklin Gothic Book</vt:lpstr>
      <vt:lpstr>1_RetrospectVTI</vt:lpstr>
      <vt:lpstr>Bitmap Image</vt:lpstr>
      <vt:lpstr>Goldbach’s Conjecture Analysis</vt:lpstr>
      <vt:lpstr>Abstract</vt:lpstr>
      <vt:lpstr>Prime Numbers</vt:lpstr>
      <vt:lpstr>Sieve of Eratosthenes</vt:lpstr>
      <vt:lpstr>Sieve of Eratosthenes</vt:lpstr>
      <vt:lpstr>Algorithm</vt:lpstr>
      <vt:lpstr>PowerPoint Presentation</vt:lpstr>
      <vt:lpstr>PowerPoint Presentation</vt:lpstr>
      <vt:lpstr>PowerPoint Presentation</vt:lpstr>
      <vt:lpstr>Goldbach’s Strong Conjecture</vt:lpstr>
      <vt:lpstr>Goldbach’s Weak Conjecture</vt:lpstr>
      <vt:lpstr>Goldbach’s Weak Conjecture</vt:lpstr>
      <vt:lpstr>Goldbach’s  Weak Conjecture Partitions Distribution</vt:lpstr>
      <vt:lpstr>PowerPoint Presentation</vt:lpstr>
      <vt:lpstr>PowerPoint Presentation</vt:lpstr>
      <vt:lpstr>Algorithm</vt:lpstr>
      <vt:lpstr>Code scripts</vt:lpstr>
      <vt:lpstr>Goldbach’s  Strong Conjecture Partitions Distribution</vt:lpstr>
      <vt:lpstr>Algorithm</vt:lpstr>
      <vt:lpstr>Code scripts</vt:lpstr>
      <vt:lpstr>Why module 3?</vt:lpstr>
      <vt:lpstr>PowerPoint Presentation</vt:lpstr>
      <vt:lpstr>PowerPoint Presentation</vt:lpstr>
      <vt:lpstr>Conclusion</vt:lpstr>
      <vt:lpstr>Regression Line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Goldbach’s Conjecture Analysis</dc:title>
  <dc:creator>Tuan Bui</dc:creator>
  <cp:lastModifiedBy>Tuan Bui</cp:lastModifiedBy>
  <cp:revision>19</cp:revision>
  <dcterms:created xsi:type="dcterms:W3CDTF">2022-07-05T03:23:23Z</dcterms:created>
  <dcterms:modified xsi:type="dcterms:W3CDTF">2022-07-05T19:23:30Z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